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6" r:id="rId4"/>
    <p:sldId id="314" r:id="rId5"/>
    <p:sldId id="308" r:id="rId6"/>
    <p:sldId id="315" r:id="rId7"/>
    <p:sldId id="319" r:id="rId8"/>
    <p:sldId id="317" r:id="rId9"/>
    <p:sldId id="320" r:id="rId10"/>
    <p:sldId id="321" r:id="rId11"/>
    <p:sldId id="316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09" r:id="rId20"/>
    <p:sldId id="330" r:id="rId21"/>
    <p:sldId id="332" r:id="rId22"/>
    <p:sldId id="334" r:id="rId23"/>
    <p:sldId id="343" r:id="rId24"/>
    <p:sldId id="344" r:id="rId25"/>
    <p:sldId id="335" r:id="rId26"/>
    <p:sldId id="336" r:id="rId27"/>
    <p:sldId id="337" r:id="rId28"/>
    <p:sldId id="339" r:id="rId29"/>
    <p:sldId id="340" r:id="rId30"/>
    <p:sldId id="311" r:id="rId31"/>
    <p:sldId id="338" r:id="rId32"/>
    <p:sldId id="341" r:id="rId33"/>
    <p:sldId id="34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65A92"/>
    <a:srgbClr val="DA0016"/>
    <a:srgbClr val="2C6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49" autoAdjust="0"/>
  </p:normalViewPr>
  <p:slideViewPr>
    <p:cSldViewPr snapToGrid="0" snapToObjects="1">
      <p:cViewPr>
        <p:scale>
          <a:sx n="81" d="100"/>
          <a:sy n="81" d="100"/>
        </p:scale>
        <p:origin x="-1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50E12-FE05-FB41-8353-E43C8E57D9F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F6699-D213-E94C-95E8-464A9322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N-1 DEGREES OF FREEDOM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R-SQUARED = r</a:t>
            </a:r>
            <a:r>
              <a:rPr lang="en-US" baseline="0" dirty="0" smtClean="0"/>
              <a:t> 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6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6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110" y="3374840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1159678"/>
            <a:ext cx="9144000" cy="2381371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77933C"/>
                </a:solidFill>
                <a:latin typeface="Rockwell"/>
                <a:cs typeface="Rockwell"/>
              </a:rPr>
              <a:t>T-tests and Association</a:t>
            </a:r>
            <a:endParaRPr lang="en-US" sz="5400" dirty="0">
              <a:solidFill>
                <a:srgbClr val="77933C"/>
              </a:solidFill>
              <a:latin typeface="Rockwell"/>
              <a:cs typeface="Rockwell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3541050"/>
            <a:ext cx="9144000" cy="27267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MCB 293S:</a:t>
            </a:r>
          </a:p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Foundations of Biostatistical Practice</a:t>
            </a: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Week 3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319082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384322"/>
            <a:ext cx="45678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Kelly Street</a:t>
            </a: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Candidate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817" y="5384322"/>
            <a:ext cx="45761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Dr. Sandrine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Dudoit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Department of 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277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5" y="1544920"/>
            <a:ext cx="6454585" cy="5163668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6" y="1544920"/>
            <a:ext cx="6454585" cy="51636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12998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497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This works with ANY statistic,</a:t>
            </a:r>
          </a:p>
          <a:p>
            <a:r>
              <a:rPr lang="en-US" sz="2400" dirty="0" smtClean="0">
                <a:latin typeface="Helvetica"/>
                <a:cs typeface="Helvetica"/>
              </a:rPr>
              <a:t>not just the mean!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76" y="982440"/>
            <a:ext cx="2238246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18" y="2612998"/>
            <a:ext cx="1158981" cy="51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273659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671546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4069433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931651" y="5428849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= 0.837 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86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7975" y="2454306"/>
            <a:ext cx="858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sum (or difference) of normally distributed random variables will also be normally distributed.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6" y="3521420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Specifically, if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6" y="3436689"/>
            <a:ext cx="2391882" cy="484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6" y="4014540"/>
            <a:ext cx="2391882" cy="484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667" y="3708991"/>
            <a:ext cx="1777750" cy="4848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4990350"/>
            <a:ext cx="3975696" cy="4848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976" y="461511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then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620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80" y="2914179"/>
            <a:ext cx="4225756" cy="425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76" y="4091700"/>
            <a:ext cx="3525630" cy="425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7975" y="2454306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Therefore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7976" y="3631828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Or, assuming the null hypothesis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976" y="502434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So, all we need to do is to estimate the variances of the two groups.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756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Estimate the variances in the usual way, separately for each group.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49" y="2075328"/>
            <a:ext cx="2821827" cy="77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0" y="2075328"/>
            <a:ext cx="2821827" cy="7784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975" y="3704715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Now we have an estimate for the variance of the difference in means: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34" y="4358335"/>
            <a:ext cx="3089793" cy="510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7976" y="5201821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But, this is going to be a T-test, so how many degrees of freedom?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117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bg1"/>
                </a:solidFill>
                <a:latin typeface="Consolas"/>
                <a:cs typeface="Consolas"/>
              </a:rPr>
              <a:t>8.116598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0823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8.640861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0807" y="4388217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Consolas"/>
                <a:cs typeface="Consolas"/>
              </a:rPr>
              <a:t>0.3483222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839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ALSO have to estimate the number of degrees of freedom!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6" y="2868704"/>
            <a:ext cx="4514141" cy="1494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976" y="2285308"/>
            <a:ext cx="491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err="1" smtClean="0">
                <a:latin typeface="Helvetica"/>
                <a:cs typeface="Helvetica"/>
              </a:rPr>
              <a:t>Satterthwaite</a:t>
            </a:r>
            <a:r>
              <a:rPr lang="en-US" sz="2000" dirty="0" smtClean="0">
                <a:latin typeface="Helvetica"/>
                <a:cs typeface="Helvetica"/>
              </a:rPr>
              <a:t> approximation: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5393" y="4572883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84.44833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19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91" y="3481296"/>
            <a:ext cx="2862357" cy="885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975" y="2539309"/>
            <a:ext cx="7289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As in the 1-sample case, we subtract off the (theoretical) mean and divide by the standard deviation.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9272" y="4498178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-2.576276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88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109843" y="2718603"/>
            <a:ext cx="31455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C68A8"/>
                </a:solidFill>
                <a:latin typeface="Helvetica"/>
                <a:cs typeface="Helvetica"/>
              </a:rPr>
              <a:t>T-distribution</a:t>
            </a:r>
            <a:r>
              <a:rPr lang="en-US" sz="1600" dirty="0" smtClean="0">
                <a:latin typeface="Helvetica"/>
                <a:cs typeface="Helvetica"/>
              </a:rPr>
              <a:t> with </a:t>
            </a:r>
            <a:r>
              <a:rPr lang="hr-HR" sz="1600" dirty="0" smtClean="0">
                <a:latin typeface="Helvetica"/>
                <a:cs typeface="Helvetica"/>
              </a:rPr>
              <a:t>84.44833 degrees of freedom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640" y="2718603"/>
            <a:ext cx="2250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600" dirty="0" smtClean="0">
                <a:latin typeface="Helvetica"/>
                <a:cs typeface="Helvetica"/>
              </a:rPr>
              <a:t>Observed difference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0709" y="4248496"/>
            <a:ext cx="273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A0016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= </a:t>
            </a:r>
            <a:r>
              <a:rPr lang="is-I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0.0117</a:t>
            </a:r>
            <a:endParaRPr lang="en-US" sz="2400" b="1" dirty="0">
              <a:solidFill>
                <a:srgbClr val="DA001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9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bad news: this ONLY tests for a difference in means.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334000" y="3210428"/>
            <a:ext cx="266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(all three of these distributions have the same mean)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93" y="982440"/>
            <a:ext cx="7160559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good news: there’s an easy way to skip all the tedious calculation.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7976" y="2212091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t.test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(sample1, sample2)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76" y="2812729"/>
            <a:ext cx="8606117" cy="313932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	Welch Two Sample t-test</a:t>
            </a:r>
          </a:p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data: 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sample1 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t = -2.6044,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df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= 84.663, p-value = 0.01087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alternative hypothesis: true difference in means is not equal to 0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95 percent confidence interval: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-2.6813527 -0.3596234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sample estimates: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mean of x mean of y 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13.01112  14.53161 </a:t>
            </a:r>
          </a:p>
        </p:txBody>
      </p:sp>
    </p:spTree>
    <p:extLst>
      <p:ext uri="{BB962C8B-B14F-4D97-AF65-F5344CB8AC3E}">
        <p14:creationId xmlns:p14="http://schemas.microsoft.com/office/powerpoint/2010/main" val="24537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4686393" cy="15001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Finding relationships 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between continuous variables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034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The t-distribution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5627337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What it is and why we need it.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72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" y="1329364"/>
            <a:ext cx="6226375" cy="49811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" y="1329364"/>
            <a:ext cx="6226376" cy="498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continuous variables, one designated as the “outcome,” and we want to know if there is a linear relationship between them.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412" y="3688651"/>
            <a:ext cx="3264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Does the slope of the true line equal zero?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8" y="4700703"/>
            <a:ext cx="1402877" cy="7515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37412" y="1955388"/>
            <a:ext cx="326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Slope of the best-fit line: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26" y="2532975"/>
            <a:ext cx="3104950" cy="7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true best-fit line is the line you would get with an infinite sample size.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3666" y="1789710"/>
            <a:ext cx="227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is not a perfect measure of association.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3666" y="3340328"/>
            <a:ext cx="227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Even a true slope of zero does not mean the variables are independent.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738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“Best” means minimizing the total sum of squared errors in the outcome.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934943"/>
            <a:ext cx="3799344" cy="3039475"/>
          </a:xfrm>
          <a:prstGeom prst="rect">
            <a:avLst/>
          </a:prstGeom>
        </p:spPr>
      </p:pic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934943"/>
            <a:ext cx="3799344" cy="3039475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3241296"/>
            <a:ext cx="3799344" cy="3039475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3241296"/>
            <a:ext cx="3799344" cy="30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Describing the model: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" y="1185821"/>
            <a:ext cx="6161679" cy="4929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5" y="3183302"/>
            <a:ext cx="3122987" cy="4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4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1185821"/>
            <a:ext cx="6161679" cy="492934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Describing the model: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80" y="2815564"/>
            <a:ext cx="3176372" cy="485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80" y="3411681"/>
            <a:ext cx="2167406" cy="485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1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63" y="1275864"/>
            <a:ext cx="3256308" cy="82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3" y="2372140"/>
            <a:ext cx="3532267" cy="82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83" y="3504422"/>
            <a:ext cx="3532267" cy="82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83" y="4576026"/>
            <a:ext cx="3532267" cy="8278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Some algebra: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90885" y="5607429"/>
            <a:ext cx="415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Central Limit Theorem!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61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728" y="2114082"/>
            <a:ext cx="591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estimate of the slope will follow a normal distribution, centered at the truth: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69" y="2821968"/>
            <a:ext cx="2064295" cy="54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63" y="1083444"/>
            <a:ext cx="3256308" cy="827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0728" y="3497939"/>
            <a:ext cx="5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 will take care of this.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6" y="3942262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lm(y ~ x)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6" y="4463994"/>
            <a:ext cx="8606117" cy="17543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(Intercept)            x  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   -0.09836      0.70717 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11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758" y="979066"/>
            <a:ext cx="8606117" cy="5847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fit &lt;- lm(y ~ x)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summary(fit)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758" y="1699258"/>
            <a:ext cx="8606117" cy="44319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Min       1Q   Median       3Q      Max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-1.92106 -0.79521  0.00594  0.51198  1.78129 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       Estimate Std. Error t value Pr(&gt;|t|)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(Intercept) -0.09836    0.13345  -0.737    0.465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x            0.70717    0.13820   5.117 5.41e-06 ***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---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Signif. codes:  0 ‘***’ 0.001 ‘**’ 0.01 ‘*’ 0.05 ‘.’ 0.1 ‘ ’ 1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 standard error: 0.9433 on 48 degrees of freedom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Multiple R-squared:  0.353,	Adjusted R-squared:  0.3395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F-statistic: 26.18 on 1 and 48 DF,  p-value: 5.405e-06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46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The Correlation Coefficient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64" y="1002232"/>
            <a:ext cx="4961505" cy="968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3286" y="3684778"/>
            <a:ext cx="1023495" cy="1019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Opposite </a:t>
            </a:r>
            <a:r>
              <a:rPr lang="en-US" dirty="0"/>
              <a:t>sign</a:t>
            </a:r>
          </a:p>
          <a:p>
            <a:pPr algn="ctr"/>
            <a:r>
              <a:rPr lang="en-US" sz="2800" dirty="0" smtClean="0"/>
              <a:t>(-)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4703300" y="3684778"/>
            <a:ext cx="1019048" cy="1019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sign</a:t>
            </a:r>
          </a:p>
          <a:p>
            <a:pPr algn="ctr"/>
            <a:r>
              <a:rPr lang="en-US" sz="2800" dirty="0" smtClean="0"/>
              <a:t>(+)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413286" y="4954850"/>
            <a:ext cx="1023495" cy="1019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sign</a:t>
            </a:r>
          </a:p>
          <a:p>
            <a:pPr algn="ctr"/>
            <a:r>
              <a:rPr lang="en-US" sz="2800" dirty="0"/>
              <a:t>(+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84503" y="4829412"/>
            <a:ext cx="316662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3296138"/>
            <a:ext cx="0" cy="29129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3704" y="484509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X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7817" y="3284086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8853" y="4954850"/>
            <a:ext cx="1023495" cy="1019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Opposite </a:t>
            </a:r>
            <a:r>
              <a:rPr lang="en-US" dirty="0"/>
              <a:t>sign</a:t>
            </a:r>
          </a:p>
          <a:p>
            <a:pPr algn="ctr"/>
            <a:r>
              <a:rPr lang="en-US" sz="2800" dirty="0" smtClean="0"/>
              <a:t>(-)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52" y="2197263"/>
            <a:ext cx="4156529" cy="96881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1795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21" grpId="0"/>
      <p:bldP spid="22" grpId="0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The Correlation Coefficient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920"/>
            <a:ext cx="9144000" cy="3839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3548" y="5958365"/>
            <a:ext cx="646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https://</a:t>
            </a:r>
            <a:r>
              <a:rPr lang="en-US" sz="1200" dirty="0" err="1">
                <a:latin typeface="Times"/>
                <a:cs typeface="Times"/>
              </a:rPr>
              <a:t>en.wikipedia.org</a:t>
            </a:r>
            <a:r>
              <a:rPr lang="en-US" sz="1200" dirty="0">
                <a:latin typeface="Times"/>
                <a:cs typeface="Times"/>
              </a:rPr>
              <a:t>/wiki/</a:t>
            </a:r>
            <a:r>
              <a:rPr lang="en-US" sz="1200" dirty="0" err="1">
                <a:latin typeface="Times"/>
                <a:cs typeface="Times"/>
              </a:rPr>
              <a:t>Pearson_correlation_coefficient</a:t>
            </a:r>
            <a:r>
              <a:rPr lang="en-US" sz="1200" dirty="0">
                <a:latin typeface="Times"/>
                <a:cs typeface="Times"/>
              </a:rPr>
              <a:t>#/media/File:Correlation_examples2.svg</a:t>
            </a:r>
          </a:p>
        </p:txBody>
      </p:sp>
    </p:spTree>
    <p:extLst>
      <p:ext uri="{BB962C8B-B14F-4D97-AF65-F5344CB8AC3E}">
        <p14:creationId xmlns:p14="http://schemas.microsoft.com/office/powerpoint/2010/main" val="299939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Standardizing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681" y="1413482"/>
            <a:ext cx="753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For any value believed to come from a normal distribution, we can standardize it to have a mean of 0 and a variance of 1: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14" y="2590964"/>
            <a:ext cx="1206805" cy="957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682" y="4001519"/>
            <a:ext cx="753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can be thought of as measuring distance in terms of standard deviations, rather than the original units.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85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4" name="Picture 2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5"/>
          </a:xfrm>
          <a:prstGeom prst="rect">
            <a:avLst/>
          </a:prstGeom>
        </p:spPr>
      </p:pic>
      <p:pic>
        <p:nvPicPr>
          <p:cNvPr id="26" name="Picture 25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6"/>
          </a:xfrm>
          <a:prstGeom prst="rect">
            <a:avLst/>
          </a:prstGeom>
        </p:spPr>
      </p:pic>
      <p:pic>
        <p:nvPicPr>
          <p:cNvPr id="27" name="Picture 26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0"/>
            <a:ext cx="6498020" cy="5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539951"/>
            <a:ext cx="6647563" cy="53180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975" y="153995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gives us a distribution of slopes which we can use for hypothesis testing and building confidence intervals.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539951"/>
            <a:ext cx="6647563" cy="53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8" y="1539951"/>
            <a:ext cx="6647563" cy="53180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</a:t>
            </a:r>
            <a:r>
              <a:rPr lang="en-US" sz="2000" b="1" dirty="0" smtClean="0">
                <a:solidFill>
                  <a:schemeClr val="accent3"/>
                </a:solidFill>
                <a:latin typeface="Helvetica"/>
                <a:cs typeface="Helvetica"/>
              </a:rPr>
              <a:t>correlation coefficient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repeat.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547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Categorical Predictors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207826" y="1728654"/>
            <a:ext cx="3671767" cy="2428397"/>
          </a:xfrm>
          <a:prstGeom prst="rect">
            <a:avLst/>
          </a:prstGeom>
        </p:spPr>
      </p:pic>
      <p:pic>
        <p:nvPicPr>
          <p:cNvPr id="16" name="Picture 15" descr="imag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207826" y="3890489"/>
            <a:ext cx="3671767" cy="24283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30" y="2182112"/>
            <a:ext cx="1393160" cy="1393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230" y="4334147"/>
            <a:ext cx="1393160" cy="1393160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46" y="1159844"/>
            <a:ext cx="6965896" cy="5572716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46" y="1156497"/>
            <a:ext cx="6970079" cy="5576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820" y="2813803"/>
            <a:ext cx="2195422" cy="5189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70643" y="3926218"/>
            <a:ext cx="2728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It’s all connected!!!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113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3" name="Picture 1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1" name="Picture 10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017" y="102691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This is how we deal with the additional uncertainty from estimating (rather than knowing) the variance. All t-distributions meant to be compared to the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standard normal</a:t>
            </a:r>
            <a:r>
              <a:rPr lang="en-US" dirty="0" smtClean="0">
                <a:latin typeface="Helvetica"/>
                <a:cs typeface="Helvetica"/>
              </a:rPr>
              <a:t> curve (with mean = 0 and variance = 1). Rather than a mean and variance, we identify them based on the number of degrees of freedom.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T-distributions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5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a/b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6404629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do we compare two different samples?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209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1863" y="2148132"/>
            <a:ext cx="3340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Do these two groups have the same mean?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65" y="3616219"/>
            <a:ext cx="1604780" cy="717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16" y="4572236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1" name="Picture 30" descr="imag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1671578"/>
            <a:ext cx="3671767" cy="2428397"/>
          </a:xfrm>
          <a:prstGeom prst="rect">
            <a:avLst/>
          </a:prstGeom>
        </p:spPr>
      </p:pic>
      <p:pic>
        <p:nvPicPr>
          <p:cNvPr id="32" name="Picture 31" descr="imag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3833413"/>
            <a:ext cx="3671767" cy="2428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11" y="2125036"/>
            <a:ext cx="1393160" cy="1393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1" y="4277071"/>
            <a:ext cx="1393160" cy="13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2" y="2115870"/>
            <a:ext cx="5502065" cy="4401652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1" y="2115870"/>
            <a:ext cx="5502065" cy="440165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110861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Assume: 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842" y="1812906"/>
            <a:ext cx="1415949" cy="51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635" y="1075480"/>
            <a:ext cx="2081782" cy="51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975" y="1848287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Find a distribution for: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608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Represent the data as two columns.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87976" y="1829768"/>
            <a:ext cx="4920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are interested in testing whether or not the two columns are independent.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Whatever association exists between the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values </a:t>
            </a:r>
            <a:r>
              <a:rPr lang="en-US" sz="2000" dirty="0" smtClean="0">
                <a:latin typeface="Helvetica"/>
                <a:cs typeface="Helvetica"/>
              </a:rPr>
              <a:t>and the </a:t>
            </a:r>
            <a:r>
              <a:rPr lang="en-US" sz="2000" dirty="0" smtClean="0">
                <a:solidFill>
                  <a:schemeClr val="accent1"/>
                </a:solidFill>
                <a:latin typeface="Helvetica"/>
                <a:cs typeface="Helvetica"/>
              </a:rPr>
              <a:t>labels</a:t>
            </a:r>
            <a:r>
              <a:rPr lang="en-US" sz="2000" dirty="0" smtClean="0">
                <a:latin typeface="Helvetica"/>
                <a:cs typeface="Helvetica"/>
              </a:rPr>
              <a:t>, we break it by shuffling the labels. This ensures that the theoretical mean of the two groups is the same and any observed differences are due to random chance.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This produces a new difference of means. Repeating this process gives us a distribution.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14" y="2612998"/>
            <a:ext cx="1415949" cy="5113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273297"/>
            <a:ext cx="1101842" cy="397887"/>
          </a:xfrm>
          <a:prstGeom prst="rect">
            <a:avLst/>
          </a:prstGeom>
          <a:ln>
            <a:solidFill>
              <a:schemeClr val="accent2"/>
            </a:solidFill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671184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4069071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0449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1"/>
            <a:ext cx="6462058" cy="5169647"/>
          </a:xfrm>
          <a:prstGeom prst="rect">
            <a:avLst/>
          </a:prstGeom>
        </p:spPr>
      </p:pic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2"/>
            <a:ext cx="6462058" cy="51696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Pick a large number of permutations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(10,000 shown here).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456907" y="2416860"/>
            <a:ext cx="31641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many values are “more extreme” than our observed value?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6907" y="3913964"/>
            <a:ext cx="316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95 out of 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1651" y="4721412"/>
            <a:ext cx="268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p-value = .</a:t>
            </a:r>
            <a:r>
              <a:rPr lang="en-US" sz="2400" b="1" dirty="0" smtClean="0">
                <a:latin typeface="Helvetica"/>
                <a:cs typeface="Helvetica"/>
              </a:rPr>
              <a:t>0095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31651" y="4726615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&lt; </a:t>
            </a:r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.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01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461" y="1538941"/>
            <a:ext cx="6454585" cy="51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9" grpId="0"/>
      <p:bldP spid="9" grpId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38492</TotalTime>
  <Words>1297</Words>
  <Application>Microsoft Macintosh PowerPoint</Application>
  <PresentationFormat>On-screen Show (4:3)</PresentationFormat>
  <Paragraphs>274</Paragraphs>
  <Slides>33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T-tests and Association</vt:lpstr>
      <vt:lpstr>The t-distribution</vt:lpstr>
      <vt:lpstr>Standardizing</vt:lpstr>
      <vt:lpstr>T-distributions</vt:lpstr>
      <vt:lpstr>a/b testing</vt:lpstr>
      <vt:lpstr>Setup</vt:lpstr>
      <vt:lpstr>Setup</vt:lpstr>
      <vt:lpstr>Permutation Test</vt:lpstr>
      <vt:lpstr>Permutation Test</vt:lpstr>
      <vt:lpstr>Permutation 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Linear regression</vt:lpstr>
      <vt:lpstr>Setup</vt:lpstr>
      <vt:lpstr>Setup</vt:lpstr>
      <vt:lpstr>Setup</vt:lpstr>
      <vt:lpstr>Setup</vt:lpstr>
      <vt:lpstr>Setup</vt:lpstr>
      <vt:lpstr>Distribution of the estimate</vt:lpstr>
      <vt:lpstr>Distribution of the estimate</vt:lpstr>
      <vt:lpstr>Distribution of the estimate</vt:lpstr>
      <vt:lpstr>The Correlation Coefficient</vt:lpstr>
      <vt:lpstr>The Correlation Coefficient</vt:lpstr>
      <vt:lpstr>Bootstrap (again)</vt:lpstr>
      <vt:lpstr>Bootstrap (again)</vt:lpstr>
      <vt:lpstr>Bootstrap (again)</vt:lpstr>
      <vt:lpstr>Categorical Predictors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Reasoning</dc:title>
  <dc:creator>Kelly Street</dc:creator>
  <cp:lastModifiedBy>Kelly Street</cp:lastModifiedBy>
  <cp:revision>157</cp:revision>
  <dcterms:created xsi:type="dcterms:W3CDTF">2017-12-28T19:16:06Z</dcterms:created>
  <dcterms:modified xsi:type="dcterms:W3CDTF">2018-02-14T03:53:36Z</dcterms:modified>
</cp:coreProperties>
</file>